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6" r:id="rId4"/>
    <p:sldId id="264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5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6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1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7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5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1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B8D9-ACD2-494C-A48C-B36EBC335E6E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2834-04E3-4AC7-9D0B-70B7F52A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9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3" y="365125"/>
            <a:ext cx="9712036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Avm&amp;mvjvgy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AvjvBKzg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1814945"/>
            <a:ext cx="9712035" cy="50430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385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~j¨vqb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1.AvqZ‡ÿÎ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0" indent="0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2.KY©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0" indent="0">
              <a:buNone/>
            </a:pP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3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Kv‡Y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KZ ?</a:t>
            </a:r>
          </a:p>
          <a:p>
            <a:pPr marL="0" indent="0">
              <a:buNone/>
            </a:pP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voxi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sz="8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†h,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KY©Øq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mgwØLwÛZ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4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ï</a:t>
            </a:r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Kvgbvq</a:t>
            </a:r>
            <a:endParaRPr lang="en-US" sz="8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108364"/>
            <a:ext cx="10515600" cy="5749637"/>
          </a:xfrm>
        </p:spPr>
      </p:pic>
      <p:sp>
        <p:nvSpPr>
          <p:cNvPr id="7" name="TextBox 6"/>
          <p:cNvSpPr txBox="1"/>
          <p:nvPr/>
        </p:nvSpPr>
        <p:spPr>
          <a:xfrm>
            <a:off x="6317673" y="3519068"/>
            <a:ext cx="473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3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†`L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PZzfz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PZzf©yR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PZzfz©R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mxgveØ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wPÎ‡K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PZzfz©R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|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.. .. ... .. .. ..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PZzfz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0" indent="0"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PZzfz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†f`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wPÎmn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3 .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Dccv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`¨  1-3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22363"/>
            <a:ext cx="10058400" cy="1343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KY©Øq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we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›`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y‡Z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†Q`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09600" y="2466109"/>
                <a:ext cx="10058400" cy="2791691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algn="l"/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K) Dchy©³ Z‡_¨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i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Av‡jv‡K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weeiYmn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wPÎ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AvKu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| </a:t>
                </a:r>
              </a:p>
              <a:p>
                <a:pPr algn="l"/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L)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cÖgvY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Ki †h,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 = CO , BO = DO .</a:t>
                </a:r>
                <a:endParaRPr lang="en-US" sz="4000" dirty="0" smtClean="0">
                  <a:latin typeface="SutonnyMJ" pitchFamily="2" charset="0"/>
                  <a:cs typeface="SutonnyMJ" pitchFamily="2" charset="0"/>
                </a:endParaRPr>
              </a:p>
              <a:p>
                <a:pPr algn="l"/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M)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cÖgvY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Ki †h,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 = BD , AC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⊥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n‡j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 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GKwU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dirty="0" err="1" smtClean="0">
                    <a:latin typeface="SutonnyMJ" pitchFamily="2" charset="0"/>
                    <a:cs typeface="SutonnyMJ" pitchFamily="2" charset="0"/>
                  </a:rPr>
                  <a:t>eM</a:t>
                </a:r>
                <a:r>
                  <a:rPr lang="en-US" sz="4000" dirty="0" smtClean="0">
                    <a:latin typeface="SutonnyMJ" pitchFamily="2" charset="0"/>
                    <a:cs typeface="SutonnyMJ" pitchFamily="2" charset="0"/>
                  </a:rPr>
                  <a:t>©|</a:t>
                </a:r>
                <a:endParaRPr lang="en-US" sz="4000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9600" y="2466109"/>
                <a:ext cx="10058400" cy="2791691"/>
              </a:xfrm>
              <a:blipFill>
                <a:blip r:embed="rId2"/>
                <a:stretch>
                  <a:fillRect l="-2120" t="-5447" b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0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                               C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KY©Øq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we›`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†Q`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5943599" y="1925781"/>
            <a:ext cx="4253346" cy="2064327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943599" y="1925781"/>
            <a:ext cx="4253346" cy="2064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56218" y="1925781"/>
            <a:ext cx="3214255" cy="2064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495324" y="2784757"/>
            <a:ext cx="221673" cy="263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L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60764"/>
                <a:ext cx="10515600" cy="5597236"/>
              </a:xfr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  ÓK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ÓwPÎ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†_‡K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cªgvY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Ki‡Z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n‡e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†h,</a:t>
                </a:r>
              </a:p>
              <a:p>
                <a:pPr marL="0" indent="0">
                  <a:buNone/>
                </a:pP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cÖgvY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: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  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avc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1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: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|| DC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Ges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Zv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‡`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i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†Q`K|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      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 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∴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BAC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 =&lt;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ACD</m:t>
                    </m:r>
                  </m:oMath>
                </a14:m>
                <a:r>
                  <a:rPr lang="en-US" b="0" dirty="0" smtClean="0">
                    <a:latin typeface="SutonnyMJ" pitchFamily="2" charset="0"/>
                    <a:ea typeface="Cambria Math" panose="02040503050406030204" pitchFamily="18" charset="0"/>
                    <a:cs typeface="SutonnyMJ" pitchFamily="2" charset="0"/>
                  </a:rPr>
                  <a:t>   (GKvšÍi</a:t>
                </a:r>
                <a:r>
                  <a:rPr lang="en-US" dirty="0" smtClean="0">
                    <a:latin typeface="SutonnyMJ" pitchFamily="2" charset="0"/>
                    <a:ea typeface="Cambria Math" panose="02040503050406030204" pitchFamily="18" charset="0"/>
                    <a:cs typeface="SutonnyMJ" pitchFamily="2" charset="0"/>
                  </a:rPr>
                  <a:t> †</a:t>
                </a:r>
                <a:r>
                  <a:rPr lang="en-US" dirty="0" err="1" smtClean="0">
                    <a:latin typeface="SutonnyMJ" pitchFamily="2" charset="0"/>
                    <a:ea typeface="Cambria Math" panose="02040503050406030204" pitchFamily="18" charset="0"/>
                    <a:cs typeface="SutonnyMJ" pitchFamily="2" charset="0"/>
                  </a:rPr>
                  <a:t>KvY</a:t>
                </a:r>
                <a:r>
                  <a:rPr lang="en-US" dirty="0" smtClean="0">
                    <a:latin typeface="SutonnyMJ" pitchFamily="2" charset="0"/>
                    <a:ea typeface="Cambria Math" panose="02040503050406030204" pitchFamily="18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ea typeface="Cambria Math" panose="02040503050406030204" pitchFamily="18" charset="0"/>
                    <a:cs typeface="SutonnyMJ" pitchFamily="2" charset="0"/>
                  </a:rPr>
                  <a:t>mgvb</a:t>
                </a:r>
                <a:r>
                  <a:rPr lang="en-US" dirty="0" smtClean="0">
                    <a:latin typeface="SutonnyMJ" pitchFamily="2" charset="0"/>
                    <a:ea typeface="Cambria Math" panose="02040503050406030204" pitchFamily="18" charset="0"/>
                    <a:cs typeface="SutonnyMJ" pitchFamily="2" charset="0"/>
                  </a:rPr>
                  <a:t>)</a:t>
                </a:r>
                <a:endParaRPr lang="en-US" b="0" dirty="0" smtClean="0">
                  <a:latin typeface="SutonnyMJ" pitchFamily="2" charset="0"/>
                  <a:ea typeface="Cambria Math" panose="02040503050406030204" pitchFamily="18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       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 &lt;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ABD 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BDC 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          ( GKB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Kvi‡b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    2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.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∆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AOB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 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COD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           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OAB =</a:t>
                </a:r>
                <a:r>
                  <a:rPr lang="en-US" dirty="0">
                    <a:solidFill>
                      <a:prstClr val="black"/>
                    </a:solidFill>
                    <a:ea typeface="Cambria Math" panose="02040503050406030204" pitchFamily="18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OCD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OBA =</a:t>
                </a:r>
                <a:r>
                  <a:rPr lang="en-US" dirty="0">
                    <a:solidFill>
                      <a:prstClr val="black"/>
                    </a:solidFill>
                    <a:ea typeface="Cambria Math" panose="02040503050406030204" pitchFamily="18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ODC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Ges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= DC     (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mvgvšÍwi‡Ki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wecixZ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evû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mgvb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)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∴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AOB =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∆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COD  (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wÎfz‡Ri</a:t>
                </a:r>
                <a:r>
                  <a:rPr lang="en-US" sz="24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†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KvY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-‡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KvY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-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evû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Dccv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`¨ )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∴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AO = CO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Ges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  =  DO  (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cÖgvwYZ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)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60764"/>
                <a:ext cx="10515600" cy="5597236"/>
              </a:xfrm>
              <a:blipFill>
                <a:blip r:embed="rId2"/>
                <a:stretch>
                  <a:fillRect l="-1217" t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6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5"/>
            <a:ext cx="10515600" cy="5631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6600" dirty="0" smtClean="0">
                <a:latin typeface="SutonnyMJ" pitchFamily="2" charset="0"/>
                <a:cs typeface="SutonnyMJ" pitchFamily="2" charset="0"/>
              </a:rPr>
              <a:t>M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127"/>
            <a:ext cx="10515600" cy="601287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                   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                                 C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‡bKwi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AC = BD  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Giv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we›`~‡Z j¤^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fv‡e</a:t>
            </a:r>
            <a:r>
              <a:rPr lang="en-US" sz="7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†Q`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†h ,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© |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1200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4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14400" dirty="0" err="1" smtClean="0">
                <a:latin typeface="SutonnyMJ" pitchFamily="2" charset="0"/>
                <a:cs typeface="SutonnyMJ" pitchFamily="2" charset="0"/>
              </a:rPr>
              <a:t>avc</a:t>
            </a:r>
            <a:r>
              <a:rPr lang="en-US" sz="14400" dirty="0" smtClean="0">
                <a:latin typeface="SutonnyMJ" pitchFamily="2" charset="0"/>
                <a:cs typeface="SutonnyMJ" pitchFamily="2" charset="0"/>
              </a:rPr>
              <a:t> 1 :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 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AC =BD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                        ∴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11200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112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2 :</a:t>
            </a:r>
            <a:r>
              <a:rPr lang="en-US" sz="8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AOB =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∆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BOC </a:t>
            </a:r>
          </a:p>
          <a:p>
            <a:pPr marL="0" indent="0">
              <a:buNone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OA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OC</a:t>
            </a:r>
          </a:p>
          <a:p>
            <a:pPr marL="0" indent="0">
              <a:buNone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OB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OB </a:t>
            </a:r>
          </a:p>
          <a:p>
            <a:pPr marL="0" indent="0">
              <a:buNone/>
            </a:pPr>
            <a:r>
              <a:rPr lang="en-US" sz="80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sz="8000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80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&lt;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AOB =</a:t>
            </a:r>
            <a:r>
              <a:rPr lang="en-US" sz="80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&lt;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BOC</a:t>
            </a:r>
          </a:p>
          <a:p>
            <a:pPr marL="0" indent="0">
              <a:buNone/>
            </a:pPr>
            <a:r>
              <a:rPr lang="en-US" sz="80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                   ∴ 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AOB = 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 </a:t>
            </a:r>
          </a:p>
          <a:p>
            <a:pPr marL="0" indent="0">
              <a:buNone/>
            </a:pPr>
            <a:r>
              <a:rPr lang="en-US" sz="80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                   ∴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= BC </a:t>
            </a:r>
          </a:p>
          <a:p>
            <a:pPr marL="0" indent="0">
              <a:buNone/>
            </a:pPr>
            <a:r>
              <a:rPr lang="en-US" sz="80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                    ∴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 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© | (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cÖgvwYZ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158836" y="1496274"/>
            <a:ext cx="1828800" cy="14408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158836" y="1468538"/>
            <a:ext cx="1828800" cy="1440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58836" y="1510155"/>
            <a:ext cx="1828800" cy="1440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610" y="2112826"/>
            <a:ext cx="201882" cy="23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 </a:t>
                </a:r>
                <a:r>
                  <a:rPr lang="en-US" sz="4800" dirty="0" err="1" smtClean="0">
                    <a:latin typeface="SutonnyMJ" pitchFamily="2" charset="0"/>
                    <a:cs typeface="SutonnyMJ" pitchFamily="2" charset="0"/>
                  </a:rPr>
                  <a:t>PZzfz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©‡</a:t>
                </a:r>
                <a:r>
                  <a:rPr lang="en-US" sz="4800" dirty="0" err="1" smtClean="0">
                    <a:latin typeface="SutonnyMJ" pitchFamily="2" charset="0"/>
                    <a:cs typeface="SutonnyMJ" pitchFamily="2" charset="0"/>
                  </a:rPr>
                  <a:t>Ri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800" dirty="0" err="1" smtClean="0">
                    <a:latin typeface="SutonnyMJ" pitchFamily="2" charset="0"/>
                    <a:cs typeface="SutonnyMJ" pitchFamily="2" charset="0"/>
                  </a:rPr>
                  <a:t>GKwU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 KY© | </a:t>
                </a:r>
                <a:r>
                  <a:rPr lang="en-US" sz="4800" dirty="0" err="1" smtClean="0">
                    <a:latin typeface="SutonnyMJ" pitchFamily="2" charset="0"/>
                    <a:cs typeface="SutonnyMJ" pitchFamily="2" charset="0"/>
                  </a:rPr>
                  <a:t>cÖgvY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 Ki †h,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 </m:t>
                    </m:r>
                  </m:oMath>
                </a14:m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A+</a:t>
                </a:r>
                <a:r>
                  <a:rPr lang="en-US" sz="4800" dirty="0">
                    <a:solidFill>
                      <a:prstClr val="black"/>
                    </a:solidFill>
                    <a:ea typeface="Cambria Math" panose="02040503050406030204" pitchFamily="18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 </m:t>
                    </m:r>
                  </m:oMath>
                </a14:m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B+</a:t>
                </a:r>
                <a:r>
                  <a:rPr lang="en-US" sz="4800" dirty="0">
                    <a:solidFill>
                      <a:prstClr val="black"/>
                    </a:solidFill>
                    <a:ea typeface="Cambria Math" panose="02040503050406030204" pitchFamily="18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 </m:t>
                    </m:r>
                  </m:oMath>
                </a14:m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C+</a:t>
                </a:r>
                <a:r>
                  <a:rPr lang="en-US" sz="4800" dirty="0">
                    <a:solidFill>
                      <a:prstClr val="black"/>
                    </a:solidFill>
                    <a:ea typeface="Cambria Math" panose="02040503050406030204" pitchFamily="18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MJ" pitchFamily="2" charset="0"/>
                      </a:rPr>
                      <m:t>&lt; </m:t>
                    </m:r>
                  </m:oMath>
                </a14:m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= </a:t>
                </a:r>
                <a:r>
                  <a:rPr lang="en-US" sz="4800" dirty="0" err="1" smtClean="0">
                    <a:latin typeface="SutonnyMJ" pitchFamily="2" charset="0"/>
                    <a:cs typeface="SutonnyMJ" pitchFamily="2" charset="0"/>
                  </a:rPr>
                  <a:t>Pvi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  </a:t>
                </a:r>
                <a:r>
                  <a:rPr lang="en-US" sz="4800" dirty="0" err="1" smtClean="0">
                    <a:latin typeface="SutonnyMJ" pitchFamily="2" charset="0"/>
                    <a:cs typeface="SutonnyMJ" pitchFamily="2" charset="0"/>
                  </a:rPr>
                  <a:t>mg‡KvY</a:t>
                </a:r>
                <a:r>
                  <a:rPr lang="en-US" sz="4800" dirty="0" smtClean="0">
                    <a:latin typeface="SutonnyMJ" pitchFamily="2" charset="0"/>
                    <a:cs typeface="SutonnyMJ" pitchFamily="2" charset="0"/>
                  </a:rPr>
                  <a:t>|</a:t>
                </a:r>
                <a:endParaRPr lang="en-US" sz="4800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665" t="-5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5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451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SutonnyMJ</vt:lpstr>
      <vt:lpstr>Times New Roman</vt:lpstr>
      <vt:lpstr>Office Theme</vt:lpstr>
      <vt:lpstr>        Avm&amp;mvjvgy AvjvBKzg                                     ‡Kgb AvQ mevB</vt:lpstr>
      <vt:lpstr>wPÎ¸‡jv †`L</vt:lpstr>
      <vt:lpstr>PZzf©yR</vt:lpstr>
      <vt:lpstr>GB cvV †k‡l wkÿv_x©iv .. .. ... .. .. ..</vt:lpstr>
      <vt:lpstr>ABCDmvgvšÍwi‡Ki  AC I BD KY©Øq ci¯úi‡K  O we›`y‡Z †Q` K‡i| </vt:lpstr>
      <vt:lpstr>              K Gi mgvavb </vt:lpstr>
      <vt:lpstr>L Gi mgvavb </vt:lpstr>
      <vt:lpstr>M Gi mgvavb</vt:lpstr>
      <vt:lpstr> GKK KvR</vt:lpstr>
      <vt:lpstr>g~j¨vqb</vt:lpstr>
      <vt:lpstr>evoxi KvR</vt:lpstr>
      <vt:lpstr>ïf  Kvgbvq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mvgvšÍwi‡Ki  I KY©Øq ci¯úi‡K we›`y‡Z †Q` K‡I </dc:title>
  <dc:creator>3Q3CN72</dc:creator>
  <cp:lastModifiedBy>3Q3CN72</cp:lastModifiedBy>
  <cp:revision>42</cp:revision>
  <dcterms:created xsi:type="dcterms:W3CDTF">2017-04-07T02:44:30Z</dcterms:created>
  <dcterms:modified xsi:type="dcterms:W3CDTF">2017-04-08T05:51:30Z</dcterms:modified>
</cp:coreProperties>
</file>